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78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Override PartName="/ppt/tags/tag68.xml" ContentType="application/vnd.openxmlformats-officedocument.presentationml.tags+xml"/>
  <Override PartName="/ppt/tags/tag77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ppt/tags/tag66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64.xml" ContentType="application/vnd.openxmlformats-officedocument.presentationml.tags+xml"/>
  <Override PartName="/ppt/tags/tag73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71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65" r:id="rId4"/>
    <p:sldId id="266" r:id="rId5"/>
    <p:sldId id="267" r:id="rId6"/>
    <p:sldId id="28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4" r:id="rId19"/>
    <p:sldId id="286" r:id="rId20"/>
    <p:sldId id="287" r:id="rId21"/>
    <p:sldId id="288" r:id="rId22"/>
    <p:sldId id="299" r:id="rId23"/>
    <p:sldId id="300" r:id="rId24"/>
    <p:sldId id="282" r:id="rId25"/>
    <p:sldId id="279" r:id="rId26"/>
    <p:sldId id="289" r:id="rId27"/>
    <p:sldId id="290" r:id="rId28"/>
    <p:sldId id="292" r:id="rId29"/>
    <p:sldId id="280" r:id="rId30"/>
    <p:sldId id="291" r:id="rId31"/>
    <p:sldId id="293" r:id="rId32"/>
    <p:sldId id="294" r:id="rId33"/>
    <p:sldId id="295" r:id="rId34"/>
    <p:sldId id="297" r:id="rId35"/>
    <p:sldId id="298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C6E20"/>
    <a:srgbClr val="FC6F30"/>
    <a:srgbClr val="FC7C42"/>
    <a:srgbClr val="F08E52"/>
    <a:srgbClr val="EF854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2668" autoAdjust="0"/>
  </p:normalViewPr>
  <p:slideViewPr>
    <p:cSldViewPr>
      <p:cViewPr varScale="1">
        <p:scale>
          <a:sx n="86" d="100"/>
          <a:sy n="86" d="100"/>
        </p:scale>
        <p:origin x="-4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EA55-CB99-4547-BC20-854E38314D3C}" type="datetimeFigureOut">
              <a:rPr lang="ko-KR" altLang="en-US" smtClean="0"/>
              <a:pPr/>
              <a:t>2016-06-02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3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2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2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OSTA\Desktop\캡처1.PNG"/>
          <p:cNvPicPr>
            <a:picLocks noChangeAspect="1" noChangeArrowheads="1"/>
          </p:cNvPicPr>
          <p:nvPr/>
        </p:nvPicPr>
        <p:blipFill>
          <a:blip r:embed="rId2" cstate="print"/>
          <a:srcRect l="8521" t="1910" r="9900"/>
          <a:stretch>
            <a:fillRect/>
          </a:stretch>
        </p:blipFill>
        <p:spPr bwMode="auto">
          <a:xfrm>
            <a:off x="-1016" y="3429000"/>
            <a:ext cx="9145016" cy="3573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479704" y="6021288"/>
            <a:ext cx="266429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이현수 권민경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김덕현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김지영 배지현 정지훈 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123728" y="72008"/>
            <a:ext cx="4608512" cy="4077072"/>
            <a:chOff x="2072532" y="-6572"/>
            <a:chExt cx="5091756" cy="4659708"/>
          </a:xfrm>
        </p:grpSpPr>
        <p:pic>
          <p:nvPicPr>
            <p:cNvPr id="205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-58000"/>
            </a:blip>
            <a:srcRect/>
            <a:stretch>
              <a:fillRect/>
            </a:stretch>
          </p:blipFill>
          <p:spPr bwMode="auto">
            <a:xfrm>
              <a:off x="2072532" y="-6572"/>
              <a:ext cx="5091756" cy="4659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3526046" y="1772816"/>
              <a:ext cx="2683538" cy="738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Viner Hand ITC" pitchFamily="66" charset="0"/>
                </a:rPr>
                <a:t>The chef</a:t>
              </a:r>
              <a:endParaRPr lang="ko-KR" altLang="en-US" sz="3600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8144" y="616530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조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9952" y="3140968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2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스토리 보드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4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457199" y="2431429"/>
            <a:ext cx="8289879" cy="45259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Browser"/>
          <p:cNvGrpSpPr/>
          <p:nvPr>
            <p:custDataLst>
              <p:tags r:id="rId1"/>
            </p:custDataLst>
          </p:nvPr>
        </p:nvGrpSpPr>
        <p:grpSpPr>
          <a:xfrm>
            <a:off x="0" y="1686307"/>
            <a:ext cx="9144000" cy="5171693"/>
            <a:chOff x="595684" y="1261243"/>
            <a:chExt cx="6668462" cy="4352541"/>
          </a:xfrm>
        </p:grpSpPr>
        <p:sp>
          <p:nvSpPr>
            <p:cNvPr id="23" name="Window Body"/>
            <p:cNvSpPr/>
            <p:nvPr>
              <p:custDataLst>
                <p:tags r:id="rId4"/>
              </p:custDataLst>
            </p:nvPr>
          </p:nvSpPr>
          <p:spPr>
            <a:xfrm>
              <a:off x="595684" y="1598927"/>
              <a:ext cx="6668462" cy="40148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사진 붙여</a:t>
              </a:r>
              <a:r>
                <a:rPr lang="en-US" altLang="ko-KR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!!</a:t>
              </a:r>
              <a:endParaRPr lang="en-US" sz="4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itle Bar"/>
            <p:cNvSpPr/>
            <p:nvPr>
              <p:custDataLst>
                <p:tags r:id="rId5"/>
              </p:custDataLst>
            </p:nvPr>
          </p:nvSpPr>
          <p:spPr>
            <a:xfrm>
              <a:off x="595684" y="1261243"/>
              <a:ext cx="6668462" cy="33900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5" name="Menu Button"/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33082" y="1455377"/>
              <a:ext cx="82216" cy="7114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Close Button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147958" y="1306214"/>
              <a:ext cx="54228" cy="6012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Address Box"/>
            <p:cNvSpPr/>
            <p:nvPr>
              <p:custDataLst>
                <p:tags r:id="rId8"/>
              </p:custDataLst>
            </p:nvPr>
          </p:nvSpPr>
          <p:spPr>
            <a:xfrm>
              <a:off x="1093155" y="1415916"/>
              <a:ext cx="5991081" cy="1500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8" name="Document Icon"/>
            <p:cNvSpPr>
              <a:spLocks noChangeAspect="1"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135096" y="1448863"/>
              <a:ext cx="51604" cy="84171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9" name="Navigation Buttons"/>
            <p:cNvGrpSpPr/>
            <p:nvPr/>
          </p:nvGrpSpPr>
          <p:grpSpPr>
            <a:xfrm>
              <a:off x="665057" y="1436338"/>
              <a:ext cx="353359" cy="109222"/>
              <a:chOff x="665057" y="1436338"/>
              <a:chExt cx="353359" cy="109222"/>
            </a:xfrm>
          </p:grpSpPr>
          <p:sp>
            <p:nvSpPr>
              <p:cNvPr id="30" name="Back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65057" y="1452872"/>
                <a:ext cx="83966" cy="76154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orwar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798004" y="1452872"/>
                <a:ext cx="83966" cy="76154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Reload Button"/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930951" y="1436338"/>
                <a:ext cx="87465" cy="1092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-2" y="2089115"/>
            <a:ext cx="1087895" cy="70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로고</a:t>
            </a:r>
            <a:endParaRPr lang="en-US" altLang="ko-KR" sz="1350" dirty="0"/>
          </a:p>
        </p:txBody>
      </p:sp>
      <p:sp>
        <p:nvSpPr>
          <p:cNvPr id="34" name="직사각형 33"/>
          <p:cNvSpPr/>
          <p:nvPr/>
        </p:nvSpPr>
        <p:spPr>
          <a:xfrm>
            <a:off x="1194282" y="2274096"/>
            <a:ext cx="1783765" cy="312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</a:rPr>
              <a:t>검색창</a:t>
            </a:r>
            <a:endParaRPr lang="en-US" altLang="ko-KR" sz="1350" dirty="0">
              <a:solidFill>
                <a:schemeClr val="tx1"/>
              </a:solidFill>
            </a:endParaRPr>
          </a:p>
        </p:txBody>
      </p:sp>
      <p:cxnSp>
        <p:nvCxnSpPr>
          <p:cNvPr id="35" name="Line"/>
          <p:cNvCxnSpPr>
            <a:cxnSpLocks/>
          </p:cNvCxnSpPr>
          <p:nvPr/>
        </p:nvCxnSpPr>
        <p:spPr bwMode="auto">
          <a:xfrm>
            <a:off x="1202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0" y="2795387"/>
            <a:ext cx="9210976" cy="457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	   </a:t>
            </a:r>
            <a:r>
              <a:rPr lang="ko-KR" altLang="en-US" sz="1350" dirty="0" err="1">
                <a:solidFill>
                  <a:schemeClr val="tx1"/>
                </a:solidFill>
              </a:rPr>
              <a:t>레시피</a:t>
            </a:r>
            <a:r>
              <a:rPr lang="en-US" altLang="ko-KR" sz="1350" dirty="0">
                <a:solidFill>
                  <a:schemeClr val="tx1"/>
                </a:solidFill>
              </a:rPr>
              <a:t>	              </a:t>
            </a:r>
            <a:r>
              <a:rPr lang="ko-KR" altLang="en-US" sz="1350" dirty="0">
                <a:solidFill>
                  <a:schemeClr val="tx1"/>
                </a:solidFill>
              </a:rPr>
              <a:t>테마</a:t>
            </a:r>
            <a:r>
              <a:rPr lang="en-US" altLang="ko-KR" sz="1350" dirty="0">
                <a:solidFill>
                  <a:schemeClr val="tx1"/>
                </a:solidFill>
              </a:rPr>
              <a:t>	     TALK	           </a:t>
            </a:r>
            <a:r>
              <a:rPr lang="ko-KR" altLang="en-US" sz="1350" dirty="0" err="1">
                <a:solidFill>
                  <a:schemeClr val="tx1"/>
                </a:solidFill>
              </a:rPr>
              <a:t>골라담기</a:t>
            </a:r>
            <a:r>
              <a:rPr lang="en-US" altLang="ko-KR" sz="1350" dirty="0">
                <a:solidFill>
                  <a:schemeClr val="tx1"/>
                </a:solidFill>
              </a:rPr>
              <a:t>	          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</a:rPr>
              <a:t>About us…</a:t>
            </a:r>
            <a:r>
              <a:rPr lang="en-US" altLang="ko-KR" sz="1350" dirty="0">
                <a:solidFill>
                  <a:schemeClr val="tx1"/>
                </a:solidFill>
              </a:rPr>
              <a:t>		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4477871" y="2130192"/>
            <a:ext cx="4633330" cy="334010"/>
            <a:chOff x="4477871" y="1298963"/>
            <a:chExt cx="4599639" cy="334010"/>
          </a:xfrm>
        </p:grpSpPr>
        <p:sp>
          <p:nvSpPr>
            <p:cNvPr id="38" name="직사각형 37"/>
            <p:cNvSpPr/>
            <p:nvPr/>
          </p:nvSpPr>
          <p:spPr>
            <a:xfrm>
              <a:off x="4477871" y="1298963"/>
              <a:ext cx="4599639" cy="312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  검색     로그인    회원가입    고객센터   장바구니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Line"/>
            <p:cNvCxnSpPr>
              <a:cxnSpLocks/>
            </p:cNvCxnSpPr>
            <p:nvPr/>
          </p:nvCxnSpPr>
          <p:spPr bwMode="auto">
            <a:xfrm>
              <a:off x="5696188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e"/>
            <p:cNvCxnSpPr>
              <a:cxnSpLocks/>
            </p:cNvCxnSpPr>
            <p:nvPr/>
          </p:nvCxnSpPr>
          <p:spPr bwMode="auto">
            <a:xfrm>
              <a:off x="6339149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e"/>
            <p:cNvCxnSpPr>
              <a:cxnSpLocks/>
            </p:cNvCxnSpPr>
            <p:nvPr/>
          </p:nvCxnSpPr>
          <p:spPr bwMode="auto">
            <a:xfrm>
              <a:off x="706080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e"/>
            <p:cNvCxnSpPr>
              <a:cxnSpLocks/>
            </p:cNvCxnSpPr>
            <p:nvPr/>
          </p:nvCxnSpPr>
          <p:spPr bwMode="auto">
            <a:xfrm>
              <a:off x="773524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999" y="3252437"/>
            <a:ext cx="9168913" cy="3488932"/>
          </a:xfrm>
          <a:prstGeom prst="rect">
            <a:avLst/>
          </a:prstGeom>
        </p:spPr>
      </p:pic>
      <p:sp>
        <p:nvSpPr>
          <p:cNvPr id="45" name="Panel"/>
          <p:cNvSpPr/>
          <p:nvPr>
            <p:custDataLst>
              <p:tags r:id="rId2"/>
            </p:custDataLst>
          </p:nvPr>
        </p:nvSpPr>
        <p:spPr>
          <a:xfrm>
            <a:off x="1087893" y="3094221"/>
            <a:ext cx="1332152" cy="22032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밥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</a:t>
            </a:r>
            <a:r>
              <a:rPr lang="en-US" altLang="ko-KR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찌개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밑반찬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메인반찬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메인요리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간식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Panel"/>
          <p:cNvSpPr/>
          <p:nvPr>
            <p:custDataLst>
              <p:tags r:id="rId3"/>
            </p:custDataLst>
          </p:nvPr>
        </p:nvSpPr>
        <p:spPr>
          <a:xfrm>
            <a:off x="2730656" y="3094221"/>
            <a:ext cx="1332152" cy="220328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야식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술안주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캠핑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디저트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혼밥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다이어트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8369" y="2695672"/>
            <a:ext cx="4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62013" y="5979447"/>
            <a:ext cx="756438" cy="377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7123416" y="6157332"/>
            <a:ext cx="502523" cy="10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05718" y="5879013"/>
            <a:ext cx="15696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장바구니 </a:t>
            </a:r>
            <a:endParaRPr lang="en-US" altLang="ko-KR" sz="1700" dirty="0" smtClean="0"/>
          </a:p>
          <a:p>
            <a:r>
              <a:rPr lang="ko-KR" altLang="en-US" sz="1700" dirty="0" smtClean="0"/>
              <a:t>페이지로 이동</a:t>
            </a:r>
            <a:endParaRPr lang="en-US" altLang="ko-KR" sz="1700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5746076" y="2089986"/>
            <a:ext cx="1289827" cy="377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6362013" y="1322361"/>
            <a:ext cx="0" cy="727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34114" y="770987"/>
            <a:ext cx="19127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로그인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회원가입 </a:t>
            </a:r>
            <a:endParaRPr lang="en-US" altLang="ko-KR" sz="1700" dirty="0" smtClean="0"/>
          </a:p>
          <a:p>
            <a:r>
              <a:rPr lang="ko-KR" altLang="en-US" sz="1700" dirty="0" smtClean="0"/>
              <a:t>페이지로 이동</a:t>
            </a:r>
            <a:endParaRPr lang="en-US" altLang="ko-KR" sz="17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979712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①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79712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②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12285" y="2445932"/>
            <a:ext cx="8132846" cy="443351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9" name="Browser"/>
          <p:cNvGrpSpPr/>
          <p:nvPr>
            <p:custDataLst>
              <p:tags r:id="rId1"/>
            </p:custDataLst>
          </p:nvPr>
        </p:nvGrpSpPr>
        <p:grpSpPr>
          <a:xfrm>
            <a:off x="55085" y="1700808"/>
            <a:ext cx="9036497" cy="5040561"/>
            <a:chOff x="595684" y="1261242"/>
            <a:chExt cx="6668464" cy="4352543"/>
          </a:xfrm>
        </p:grpSpPr>
        <p:sp>
          <p:nvSpPr>
            <p:cNvPr id="10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07713"/>
              <a:ext cx="6668462" cy="400607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사진 붙여</a:t>
              </a:r>
              <a:r>
                <a:rPr lang="en-US" altLang="ko-KR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!!</a:t>
              </a:r>
              <a:endParaRPr lang="en-US" sz="4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2"/>
              <a:ext cx="6668463" cy="3478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12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32490" y="1460426"/>
              <a:ext cx="82590" cy="72996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47433" y="1307382"/>
              <a:ext cx="54475" cy="616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ddress Box"/>
            <p:cNvSpPr/>
            <p:nvPr>
              <p:custDataLst>
                <p:tags r:id="rId7"/>
              </p:custDataLst>
            </p:nvPr>
          </p:nvSpPr>
          <p:spPr>
            <a:xfrm>
              <a:off x="1095412" y="1419939"/>
              <a:ext cx="5988009" cy="15396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5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137544" y="1453743"/>
              <a:ext cx="51839" cy="86361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" name="Navigation Buttons"/>
            <p:cNvGrpSpPr/>
            <p:nvPr/>
          </p:nvGrpSpPr>
          <p:grpSpPr>
            <a:xfrm>
              <a:off x="665372" y="1440893"/>
              <a:ext cx="354962" cy="112064"/>
              <a:chOff x="665372" y="1440893"/>
              <a:chExt cx="354962" cy="112064"/>
            </a:xfrm>
          </p:grpSpPr>
          <p:sp>
            <p:nvSpPr>
              <p:cNvPr id="17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5372" y="1457856"/>
                <a:ext cx="84347" cy="78136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8921" y="1457856"/>
                <a:ext cx="84347" cy="78136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32472" y="1440893"/>
                <a:ext cx="87862" cy="11206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55084" y="2103617"/>
            <a:ext cx="1067287" cy="69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로고</a:t>
            </a:r>
            <a:endParaRPr lang="en-US" altLang="ko-KR" sz="1350" dirty="0"/>
          </a:p>
        </p:txBody>
      </p:sp>
      <p:sp>
        <p:nvSpPr>
          <p:cNvPr id="21" name="직사각형 20"/>
          <p:cNvSpPr/>
          <p:nvPr/>
        </p:nvSpPr>
        <p:spPr>
          <a:xfrm>
            <a:off x="1249368" y="2288599"/>
            <a:ext cx="1749975" cy="3056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</a:rPr>
              <a:t>검색창</a:t>
            </a:r>
            <a:endParaRPr lang="en-US" altLang="ko-KR" sz="1350" dirty="0">
              <a:solidFill>
                <a:schemeClr val="tx1"/>
              </a:solidFill>
            </a:endParaRPr>
          </a:p>
        </p:txBody>
      </p:sp>
      <p:cxnSp>
        <p:nvCxnSpPr>
          <p:cNvPr id="22" name="Line"/>
          <p:cNvCxnSpPr>
            <a:cxnSpLocks/>
          </p:cNvCxnSpPr>
          <p:nvPr/>
        </p:nvCxnSpPr>
        <p:spPr bwMode="auto">
          <a:xfrm>
            <a:off x="67107" y="6433225"/>
            <a:ext cx="9024616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5086" y="2809889"/>
            <a:ext cx="9036494" cy="447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	   </a:t>
            </a:r>
            <a:r>
              <a:rPr lang="ko-KR" altLang="en-US" sz="1350" dirty="0" err="1">
                <a:solidFill>
                  <a:schemeClr val="tx1"/>
                </a:solidFill>
              </a:rPr>
              <a:t>레시피</a:t>
            </a:r>
            <a:r>
              <a:rPr lang="en-US" altLang="ko-KR" sz="1350" dirty="0">
                <a:solidFill>
                  <a:schemeClr val="tx1"/>
                </a:solidFill>
              </a:rPr>
              <a:t>	              </a:t>
            </a:r>
            <a:r>
              <a:rPr lang="ko-KR" altLang="en-US" sz="1350" dirty="0">
                <a:solidFill>
                  <a:schemeClr val="tx1"/>
                </a:solidFill>
              </a:rPr>
              <a:t>테마</a:t>
            </a:r>
            <a:r>
              <a:rPr lang="en-US" altLang="ko-KR" sz="1350" dirty="0">
                <a:solidFill>
                  <a:schemeClr val="tx1"/>
                </a:solidFill>
              </a:rPr>
              <a:t>	     TALK	           </a:t>
            </a:r>
            <a:r>
              <a:rPr lang="ko-KR" altLang="en-US" sz="1350" dirty="0" err="1">
                <a:solidFill>
                  <a:schemeClr val="tx1"/>
                </a:solidFill>
              </a:rPr>
              <a:t>골라담기</a:t>
            </a:r>
            <a:r>
              <a:rPr lang="en-US" altLang="ko-KR" sz="1350" dirty="0">
                <a:solidFill>
                  <a:schemeClr val="tx1"/>
                </a:solidFill>
              </a:rPr>
              <a:t>	          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</a:rPr>
              <a:t>About us…</a:t>
            </a:r>
            <a:r>
              <a:rPr lang="en-US" altLang="ko-KR" sz="1350" dirty="0">
                <a:solidFill>
                  <a:schemeClr val="tx1"/>
                </a:solidFill>
              </a:rPr>
              <a:t>		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532957" y="2144694"/>
            <a:ext cx="4545562" cy="327187"/>
            <a:chOff x="4477871" y="1298963"/>
            <a:chExt cx="4599639" cy="334010"/>
          </a:xfrm>
        </p:grpSpPr>
        <p:sp>
          <p:nvSpPr>
            <p:cNvPr id="25" name="직사각형 24"/>
            <p:cNvSpPr/>
            <p:nvPr/>
          </p:nvSpPr>
          <p:spPr>
            <a:xfrm>
              <a:off x="4477871" y="1298963"/>
              <a:ext cx="4599639" cy="312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  검색     로그인    회원가입    고객센터   장바구니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Line"/>
            <p:cNvCxnSpPr>
              <a:cxnSpLocks/>
            </p:cNvCxnSpPr>
            <p:nvPr/>
          </p:nvCxnSpPr>
          <p:spPr bwMode="auto">
            <a:xfrm>
              <a:off x="5696188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e"/>
            <p:cNvCxnSpPr>
              <a:cxnSpLocks/>
            </p:cNvCxnSpPr>
            <p:nvPr/>
          </p:nvCxnSpPr>
          <p:spPr bwMode="auto">
            <a:xfrm>
              <a:off x="6339149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e"/>
            <p:cNvCxnSpPr>
              <a:cxnSpLocks/>
            </p:cNvCxnSpPr>
            <p:nvPr/>
          </p:nvCxnSpPr>
          <p:spPr bwMode="auto">
            <a:xfrm>
              <a:off x="706080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e"/>
            <p:cNvCxnSpPr>
              <a:cxnSpLocks/>
            </p:cNvCxnSpPr>
            <p:nvPr/>
          </p:nvCxnSpPr>
          <p:spPr bwMode="auto">
            <a:xfrm>
              <a:off x="773524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107" y="3281780"/>
            <a:ext cx="9024612" cy="3501015"/>
          </a:xfrm>
          <a:prstGeom prst="rect">
            <a:avLst/>
          </a:prstGeom>
        </p:spPr>
      </p:pic>
      <p:sp>
        <p:nvSpPr>
          <p:cNvPr id="31" name="Panel"/>
          <p:cNvSpPr/>
          <p:nvPr>
            <p:custDataLst>
              <p:tags r:id="rId2"/>
            </p:custDataLst>
          </p:nvPr>
        </p:nvSpPr>
        <p:spPr>
          <a:xfrm>
            <a:off x="4051021" y="3103884"/>
            <a:ext cx="1306917" cy="95915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요리톡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수다톡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72899" y="3217352"/>
            <a:ext cx="684431" cy="288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4674978" y="1388298"/>
            <a:ext cx="13098" cy="18604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15883" y="794698"/>
            <a:ext cx="2214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사용자들이 직접 </a:t>
            </a:r>
            <a:endParaRPr lang="en-US" altLang="ko-KR" sz="1700" dirty="0" smtClean="0"/>
          </a:p>
          <a:p>
            <a:r>
              <a:rPr lang="en-US" altLang="ko-KR" sz="1700" dirty="0" smtClean="0"/>
              <a:t>‘</a:t>
            </a:r>
            <a:r>
              <a:rPr lang="ko-KR" altLang="en-US" sz="1700" dirty="0" smtClean="0"/>
              <a:t>나만의 </a:t>
            </a:r>
            <a:r>
              <a:rPr lang="ko-KR" altLang="en-US" sz="1700" dirty="0" err="1" smtClean="0"/>
              <a:t>레시피</a:t>
            </a:r>
            <a:r>
              <a:rPr lang="en-US" altLang="ko-KR" sz="1700" dirty="0" smtClean="0"/>
              <a:t>’ </a:t>
            </a:r>
            <a:r>
              <a:rPr lang="ko-KR" altLang="en-US" sz="1700" dirty="0" smtClean="0"/>
              <a:t>공유</a:t>
            </a:r>
            <a:endParaRPr lang="en-US" altLang="ko-KR" sz="17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372899" y="3595610"/>
            <a:ext cx="684431" cy="3071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704479" y="3941840"/>
            <a:ext cx="0" cy="9772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67944" y="4914127"/>
            <a:ext cx="15523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상품 후기 및 </a:t>
            </a:r>
            <a:endParaRPr lang="en-US" altLang="ko-KR" sz="1700" dirty="0" smtClean="0"/>
          </a:p>
          <a:p>
            <a:r>
              <a:rPr lang="ko-KR" altLang="en-US" sz="1700" dirty="0" smtClean="0"/>
              <a:t>토론 게시판</a:t>
            </a:r>
            <a:endParaRPr lang="en-US" altLang="ko-KR" sz="17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3870739" y="270183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②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57200" y="2445931"/>
            <a:ext cx="8229600" cy="45259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Browser"/>
          <p:cNvGrpSpPr/>
          <p:nvPr>
            <p:custDataLst>
              <p:tags r:id="rId1"/>
            </p:custDataLst>
          </p:nvPr>
        </p:nvGrpSpPr>
        <p:grpSpPr>
          <a:xfrm>
            <a:off x="-2" y="1700808"/>
            <a:ext cx="9144003" cy="5145672"/>
            <a:chOff x="595683" y="1261242"/>
            <a:chExt cx="6668464" cy="4352543"/>
          </a:xfrm>
        </p:grpSpPr>
        <p:sp>
          <p:nvSpPr>
            <p:cNvPr id="9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3" y="1600635"/>
              <a:ext cx="6668462" cy="40131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사진 붙여</a:t>
              </a:r>
              <a:r>
                <a:rPr lang="en-US" altLang="ko-KR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!!</a:t>
              </a:r>
              <a:endParaRPr lang="en-US" sz="4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2"/>
              <a:ext cx="6668463" cy="34072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11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34037" y="1456358"/>
              <a:ext cx="81619" cy="7150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48803" y="1306440"/>
              <a:ext cx="53834" cy="6042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ddress Box"/>
            <p:cNvSpPr/>
            <p:nvPr>
              <p:custDataLst>
                <p:tags r:id="rId7"/>
              </p:custDataLst>
            </p:nvPr>
          </p:nvSpPr>
          <p:spPr>
            <a:xfrm>
              <a:off x="1089536" y="1416698"/>
              <a:ext cx="5996009" cy="1508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4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131173" y="1449811"/>
              <a:ext cx="51229" cy="8459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Navigation Buttons"/>
            <p:cNvGrpSpPr/>
            <p:nvPr/>
          </p:nvGrpSpPr>
          <p:grpSpPr>
            <a:xfrm>
              <a:off x="664552" y="1437223"/>
              <a:ext cx="350789" cy="109775"/>
              <a:chOff x="664552" y="1437223"/>
              <a:chExt cx="350789" cy="109775"/>
            </a:xfrm>
          </p:grpSpPr>
          <p:sp>
            <p:nvSpPr>
              <p:cNvPr id="16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840"/>
                <a:ext cx="83356" cy="76540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840"/>
                <a:ext cx="83356" cy="76540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23"/>
                <a:ext cx="86829" cy="109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-1" y="2103617"/>
            <a:ext cx="1079984" cy="70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로고</a:t>
            </a:r>
            <a:endParaRPr lang="en-US" altLang="ko-KR" sz="1350" dirty="0"/>
          </a:p>
        </p:txBody>
      </p:sp>
      <p:sp>
        <p:nvSpPr>
          <p:cNvPr id="20" name="직사각형 19"/>
          <p:cNvSpPr/>
          <p:nvPr/>
        </p:nvSpPr>
        <p:spPr>
          <a:xfrm>
            <a:off x="1194283" y="2288598"/>
            <a:ext cx="1770794" cy="312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</a:rPr>
              <a:t>검색창</a:t>
            </a:r>
            <a:endParaRPr lang="en-US" altLang="ko-KR" sz="1350" dirty="0">
              <a:solidFill>
                <a:schemeClr val="tx1"/>
              </a:solidFill>
            </a:endParaRPr>
          </a:p>
        </p:txBody>
      </p:sp>
      <p:cxnSp>
        <p:nvCxnSpPr>
          <p:cNvPr id="21" name="Line"/>
          <p:cNvCxnSpPr>
            <a:cxnSpLocks/>
          </p:cNvCxnSpPr>
          <p:nvPr/>
        </p:nvCxnSpPr>
        <p:spPr bwMode="auto">
          <a:xfrm>
            <a:off x="12022" y="6433225"/>
            <a:ext cx="9131980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66939"/>
            <a:ext cx="9144002" cy="316628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2809889"/>
            <a:ext cx="9143999" cy="457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	   </a:t>
            </a:r>
            <a:r>
              <a:rPr lang="ko-KR" altLang="en-US" sz="1350" dirty="0" err="1">
                <a:solidFill>
                  <a:schemeClr val="tx1"/>
                </a:solidFill>
              </a:rPr>
              <a:t>레시피</a:t>
            </a:r>
            <a:r>
              <a:rPr lang="en-US" altLang="ko-KR" sz="1350" dirty="0">
                <a:solidFill>
                  <a:schemeClr val="tx1"/>
                </a:solidFill>
              </a:rPr>
              <a:t>	              </a:t>
            </a:r>
            <a:r>
              <a:rPr lang="ko-KR" altLang="en-US" sz="1350" dirty="0">
                <a:solidFill>
                  <a:schemeClr val="tx1"/>
                </a:solidFill>
              </a:rPr>
              <a:t>테마</a:t>
            </a:r>
            <a:r>
              <a:rPr lang="en-US" altLang="ko-KR" sz="1350" dirty="0">
                <a:solidFill>
                  <a:schemeClr val="tx1"/>
                </a:solidFill>
              </a:rPr>
              <a:t>	     TALK	           </a:t>
            </a:r>
            <a:r>
              <a:rPr lang="ko-KR" altLang="en-US" sz="1350" dirty="0" err="1">
                <a:solidFill>
                  <a:schemeClr val="tx1"/>
                </a:solidFill>
              </a:rPr>
              <a:t>골라담기</a:t>
            </a:r>
            <a:r>
              <a:rPr lang="en-US" altLang="ko-KR" sz="1350" dirty="0">
                <a:solidFill>
                  <a:schemeClr val="tx1"/>
                </a:solidFill>
              </a:rPr>
              <a:t>	          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</a:rPr>
              <a:t>About us…</a:t>
            </a:r>
            <a:r>
              <a:rPr lang="en-US" altLang="ko-KR" sz="1350" dirty="0">
                <a:solidFill>
                  <a:schemeClr val="tx1"/>
                </a:solidFill>
              </a:rPr>
              <a:t>		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477871" y="2144694"/>
            <a:ext cx="4599639" cy="334010"/>
            <a:chOff x="4477871" y="1298963"/>
            <a:chExt cx="4599639" cy="334010"/>
          </a:xfrm>
        </p:grpSpPr>
        <p:sp>
          <p:nvSpPr>
            <p:cNvPr id="25" name="직사각형 24"/>
            <p:cNvSpPr/>
            <p:nvPr/>
          </p:nvSpPr>
          <p:spPr>
            <a:xfrm>
              <a:off x="4477871" y="1298963"/>
              <a:ext cx="4599639" cy="312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  검색     로그인    회원가입    고객센터   장바구니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Line"/>
            <p:cNvCxnSpPr>
              <a:cxnSpLocks/>
            </p:cNvCxnSpPr>
            <p:nvPr/>
          </p:nvCxnSpPr>
          <p:spPr bwMode="auto">
            <a:xfrm>
              <a:off x="5696188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e"/>
            <p:cNvCxnSpPr>
              <a:cxnSpLocks/>
            </p:cNvCxnSpPr>
            <p:nvPr/>
          </p:nvCxnSpPr>
          <p:spPr bwMode="auto">
            <a:xfrm>
              <a:off x="6339149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e"/>
            <p:cNvCxnSpPr>
              <a:cxnSpLocks/>
            </p:cNvCxnSpPr>
            <p:nvPr/>
          </p:nvCxnSpPr>
          <p:spPr bwMode="auto">
            <a:xfrm>
              <a:off x="706080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e"/>
            <p:cNvCxnSpPr>
              <a:cxnSpLocks/>
            </p:cNvCxnSpPr>
            <p:nvPr/>
          </p:nvCxnSpPr>
          <p:spPr bwMode="auto">
            <a:xfrm>
              <a:off x="773524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nel"/>
          <p:cNvSpPr/>
          <p:nvPr>
            <p:custDataLst>
              <p:tags r:id="rId2"/>
            </p:custDataLst>
          </p:nvPr>
        </p:nvSpPr>
        <p:spPr>
          <a:xfrm>
            <a:off x="5433191" y="3038413"/>
            <a:ext cx="1322465" cy="203921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전체보기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정육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야채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과일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유제품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76056" y="263691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③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665381" y="2784217"/>
            <a:ext cx="778827" cy="377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6054794" y="1556792"/>
            <a:ext cx="0" cy="11871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43142" y="903276"/>
            <a:ext cx="2553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귀농한 </a:t>
            </a:r>
            <a:r>
              <a:rPr lang="ko-KR" altLang="en-US" sz="1700" dirty="0" err="1" smtClean="0"/>
              <a:t>판매자들로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부터</a:t>
            </a:r>
            <a:r>
              <a:rPr lang="ko-KR" altLang="en-US" sz="1700" dirty="0" smtClean="0"/>
              <a:t> 직접 구매하는 코너</a:t>
            </a:r>
            <a:endParaRPr lang="en-US" altLang="ko-KR" sz="17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979712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③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8217" y="2442446"/>
            <a:ext cx="8229600" cy="45259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Browser"/>
          <p:cNvGrpSpPr/>
          <p:nvPr>
            <p:custDataLst>
              <p:tags r:id="rId1"/>
            </p:custDataLst>
          </p:nvPr>
        </p:nvGrpSpPr>
        <p:grpSpPr>
          <a:xfrm>
            <a:off x="11012" y="1697323"/>
            <a:ext cx="9144003" cy="5145672"/>
            <a:chOff x="595683" y="1261242"/>
            <a:chExt cx="6668464" cy="4352543"/>
          </a:xfrm>
        </p:grpSpPr>
        <p:sp>
          <p:nvSpPr>
            <p:cNvPr id="9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3" y="1600635"/>
              <a:ext cx="6668462" cy="40131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사진 붙여</a:t>
              </a:r>
              <a:r>
                <a:rPr lang="en-US" altLang="ko-KR" sz="4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!!</a:t>
              </a:r>
              <a:endParaRPr lang="en-US" sz="4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2"/>
              <a:ext cx="6668463" cy="34072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11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34037" y="1456358"/>
              <a:ext cx="81619" cy="7150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48803" y="1306440"/>
              <a:ext cx="53834" cy="6042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ddress Box"/>
            <p:cNvSpPr/>
            <p:nvPr>
              <p:custDataLst>
                <p:tags r:id="rId7"/>
              </p:custDataLst>
            </p:nvPr>
          </p:nvSpPr>
          <p:spPr>
            <a:xfrm>
              <a:off x="1089536" y="1416698"/>
              <a:ext cx="5996009" cy="1508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75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4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131173" y="1449811"/>
              <a:ext cx="51229" cy="8459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Navigation Buttons"/>
            <p:cNvGrpSpPr/>
            <p:nvPr/>
          </p:nvGrpSpPr>
          <p:grpSpPr>
            <a:xfrm>
              <a:off x="664552" y="1437223"/>
              <a:ext cx="350789" cy="109775"/>
              <a:chOff x="664552" y="1437223"/>
              <a:chExt cx="350789" cy="109775"/>
            </a:xfrm>
          </p:grpSpPr>
          <p:sp>
            <p:nvSpPr>
              <p:cNvPr id="16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840"/>
                <a:ext cx="83356" cy="76540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840"/>
                <a:ext cx="83356" cy="76540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23"/>
                <a:ext cx="86829" cy="109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11016" y="2100132"/>
            <a:ext cx="1079984" cy="70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로고</a:t>
            </a:r>
            <a:endParaRPr lang="en-US" altLang="ko-KR" sz="1350" dirty="0"/>
          </a:p>
        </p:txBody>
      </p:sp>
      <p:sp>
        <p:nvSpPr>
          <p:cNvPr id="20" name="직사각형 19"/>
          <p:cNvSpPr/>
          <p:nvPr/>
        </p:nvSpPr>
        <p:spPr>
          <a:xfrm>
            <a:off x="1205300" y="2285113"/>
            <a:ext cx="1770794" cy="312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solidFill>
                  <a:schemeClr val="tx1"/>
                </a:solidFill>
              </a:rPr>
              <a:t>검색창</a:t>
            </a:r>
            <a:endParaRPr lang="en-US" altLang="ko-KR" sz="135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017" y="2806404"/>
            <a:ext cx="9143999" cy="457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	</a:t>
            </a:r>
            <a:r>
              <a:rPr lang="ko-KR" altLang="en-US" sz="135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1350" dirty="0">
                <a:solidFill>
                  <a:schemeClr val="tx1"/>
                </a:solidFill>
              </a:rPr>
              <a:t>           </a:t>
            </a:r>
            <a:r>
              <a:rPr lang="en-US" altLang="ko-KR" sz="1350" dirty="0">
                <a:solidFill>
                  <a:schemeClr val="tx1"/>
                </a:solidFill>
              </a:rPr>
              <a:t>	   </a:t>
            </a:r>
            <a:r>
              <a:rPr lang="ko-KR" altLang="en-US" sz="1350" dirty="0" err="1">
                <a:solidFill>
                  <a:schemeClr val="tx1"/>
                </a:solidFill>
              </a:rPr>
              <a:t>레시피</a:t>
            </a:r>
            <a:r>
              <a:rPr lang="en-US" altLang="ko-KR" sz="1350" dirty="0">
                <a:solidFill>
                  <a:schemeClr val="tx1"/>
                </a:solidFill>
              </a:rPr>
              <a:t>		</a:t>
            </a:r>
            <a:r>
              <a:rPr lang="ko-KR" altLang="en-US" sz="1350" dirty="0">
                <a:solidFill>
                  <a:schemeClr val="tx1"/>
                </a:solidFill>
              </a:rPr>
              <a:t>테마</a:t>
            </a:r>
            <a:r>
              <a:rPr lang="en-US" altLang="ko-KR" sz="1350" dirty="0">
                <a:solidFill>
                  <a:schemeClr val="tx1"/>
                </a:solidFill>
              </a:rPr>
              <a:t>	        </a:t>
            </a:r>
            <a:r>
              <a:rPr lang="ko-KR" altLang="en-US" sz="1350" dirty="0" err="1">
                <a:solidFill>
                  <a:schemeClr val="tx1"/>
                </a:solidFill>
              </a:rPr>
              <a:t>골라담기</a:t>
            </a:r>
            <a:r>
              <a:rPr lang="en-US" altLang="ko-KR" sz="1350" dirty="0">
                <a:solidFill>
                  <a:schemeClr val="tx1"/>
                </a:solidFill>
              </a:rPr>
              <a:t>	         </a:t>
            </a:r>
            <a:r>
              <a:rPr lang="en-US" altLang="ko-KR" sz="1350" dirty="0">
                <a:solidFill>
                  <a:srgbClr val="00B0F0"/>
                </a:solidFill>
              </a:rPr>
              <a:t>About</a:t>
            </a:r>
            <a:r>
              <a:rPr lang="en-US" altLang="ko-KR" sz="1350" dirty="0">
                <a:solidFill>
                  <a:schemeClr val="tx1"/>
                </a:solidFill>
              </a:rPr>
              <a:t> </a:t>
            </a:r>
            <a:r>
              <a:rPr lang="en-US" altLang="ko-KR" sz="1350" dirty="0">
                <a:solidFill>
                  <a:srgbClr val="00B0F0"/>
                </a:solidFill>
              </a:rPr>
              <a:t>us…</a:t>
            </a:r>
            <a:r>
              <a:rPr lang="en-US" altLang="ko-KR" sz="1350" dirty="0">
                <a:solidFill>
                  <a:schemeClr val="tx1"/>
                </a:solidFill>
              </a:rPr>
              <a:t>		</a:t>
            </a:r>
          </a:p>
        </p:txBody>
      </p:sp>
      <p:cxnSp>
        <p:nvCxnSpPr>
          <p:cNvPr id="22" name="Line"/>
          <p:cNvCxnSpPr>
            <a:cxnSpLocks/>
          </p:cNvCxnSpPr>
          <p:nvPr/>
        </p:nvCxnSpPr>
        <p:spPr bwMode="auto">
          <a:xfrm>
            <a:off x="23039" y="6429740"/>
            <a:ext cx="9131980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17" y="3263453"/>
            <a:ext cx="9144002" cy="316628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488888" y="2141209"/>
            <a:ext cx="4599639" cy="334010"/>
            <a:chOff x="4477871" y="1298963"/>
            <a:chExt cx="4599639" cy="334010"/>
          </a:xfrm>
        </p:grpSpPr>
        <p:sp>
          <p:nvSpPr>
            <p:cNvPr id="25" name="직사각형 24"/>
            <p:cNvSpPr/>
            <p:nvPr/>
          </p:nvSpPr>
          <p:spPr>
            <a:xfrm>
              <a:off x="4477871" y="1298963"/>
              <a:ext cx="4599639" cy="312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  검색     로그인    회원가입    고객센터   장바구니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Line"/>
            <p:cNvCxnSpPr>
              <a:cxnSpLocks/>
            </p:cNvCxnSpPr>
            <p:nvPr/>
          </p:nvCxnSpPr>
          <p:spPr bwMode="auto">
            <a:xfrm>
              <a:off x="5696188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e"/>
            <p:cNvCxnSpPr>
              <a:cxnSpLocks/>
            </p:cNvCxnSpPr>
            <p:nvPr/>
          </p:nvCxnSpPr>
          <p:spPr bwMode="auto">
            <a:xfrm>
              <a:off x="6339149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e"/>
            <p:cNvCxnSpPr>
              <a:cxnSpLocks/>
            </p:cNvCxnSpPr>
            <p:nvPr/>
          </p:nvCxnSpPr>
          <p:spPr bwMode="auto">
            <a:xfrm>
              <a:off x="706080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e"/>
            <p:cNvCxnSpPr>
              <a:cxnSpLocks/>
            </p:cNvCxnSpPr>
            <p:nvPr/>
          </p:nvCxnSpPr>
          <p:spPr bwMode="auto">
            <a:xfrm>
              <a:off x="7735241" y="1298964"/>
              <a:ext cx="0" cy="33400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nel"/>
          <p:cNvSpPr/>
          <p:nvPr>
            <p:custDataLst>
              <p:tags r:id="rId2"/>
            </p:custDataLst>
          </p:nvPr>
        </p:nvSpPr>
        <p:spPr>
          <a:xfrm>
            <a:off x="7809898" y="3103940"/>
            <a:ext cx="1322465" cy="18289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회사소개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이벤트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판매자의 귀농 </a:t>
            </a:r>
            <a:r>
              <a: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66348" y="266766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④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79712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④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8" name="그룹 7"/>
          <p:cNvGrpSpPr/>
          <p:nvPr>
            <p:custDataLst>
              <p:tags r:id="rId1"/>
            </p:custDataLst>
          </p:nvPr>
        </p:nvGrpSpPr>
        <p:grpSpPr>
          <a:xfrm>
            <a:off x="0" y="1692276"/>
            <a:ext cx="9144000" cy="5348286"/>
            <a:chOff x="-2" y="-2898"/>
            <a:chExt cx="12192004" cy="6860896"/>
          </a:xfrm>
        </p:grpSpPr>
        <p:sp>
          <p:nvSpPr>
            <p:cNvPr id="9" name="Window Body"/>
            <p:cNvSpPr/>
            <p:nvPr>
              <p:custDataLst>
                <p:tags r:id="rId3"/>
              </p:custDataLst>
            </p:nvPr>
          </p:nvSpPr>
          <p:spPr>
            <a:xfrm>
              <a:off x="-2" y="532086"/>
              <a:ext cx="12192000" cy="63259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itle Bar"/>
            <p:cNvSpPr/>
            <p:nvPr>
              <p:custDataLst>
                <p:tags r:id="rId4"/>
              </p:custDataLst>
            </p:nvPr>
          </p:nvSpPr>
          <p:spPr>
            <a:xfrm>
              <a:off x="0" y="-2898"/>
              <a:ext cx="12192002" cy="537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1954121" y="304663"/>
              <a:ext cx="149225" cy="11271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981118" y="68347"/>
              <a:ext cx="98425" cy="95249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ddress Box"/>
            <p:cNvSpPr/>
            <p:nvPr>
              <p:custDataLst>
                <p:tags r:id="rId7"/>
              </p:custDataLst>
            </p:nvPr>
          </p:nvSpPr>
          <p:spPr>
            <a:xfrm>
              <a:off x="902913" y="242147"/>
              <a:ext cx="10962549" cy="2377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79038" y="294343"/>
              <a:ext cx="93662" cy="133350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Navigation Buttons"/>
            <p:cNvGrpSpPr/>
            <p:nvPr/>
          </p:nvGrpSpPr>
          <p:grpSpPr>
            <a:xfrm>
              <a:off x="125912" y="274500"/>
              <a:ext cx="641350" cy="173038"/>
              <a:chOff x="664552" y="1437223"/>
              <a:chExt cx="350789" cy="109775"/>
            </a:xfrm>
          </p:grpSpPr>
          <p:sp>
            <p:nvSpPr>
              <p:cNvPr id="16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840"/>
                <a:ext cx="83356" cy="76540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840"/>
                <a:ext cx="83356" cy="76540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23"/>
                <a:ext cx="86829" cy="109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30611" y="2090577"/>
            <a:ext cx="1079983" cy="698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로고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" y="2788944"/>
            <a:ext cx="9143996" cy="451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        </a:t>
            </a:r>
            <a:r>
              <a:rPr lang="en-US" altLang="ko-KR" dirty="0" smtClean="0">
                <a:solidFill>
                  <a:schemeClr val="tx1"/>
                </a:solidFill>
              </a:rPr>
              <a:t>	   </a:t>
            </a:r>
            <a:r>
              <a:rPr lang="ko-KR" altLang="en-US" dirty="0" smtClean="0">
                <a:solidFill>
                  <a:schemeClr val="accent1"/>
                </a:solidFill>
              </a:rPr>
              <a:t>매장관리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판매관리</a:t>
            </a:r>
            <a:r>
              <a:rPr lang="en-US" altLang="ko-KR" dirty="0" smtClean="0">
                <a:solidFill>
                  <a:schemeClr val="tx1"/>
                </a:solidFill>
              </a:rPr>
              <a:t>	        </a:t>
            </a:r>
            <a:r>
              <a:rPr lang="ko-KR" altLang="en-US" dirty="0" smtClean="0">
                <a:solidFill>
                  <a:schemeClr val="tx1"/>
                </a:solidFill>
              </a:rPr>
              <a:t>정산관리</a:t>
            </a:r>
            <a:r>
              <a:rPr lang="en-US" altLang="ko-KR" dirty="0" smtClean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18914" y="2273488"/>
            <a:ext cx="2353986" cy="30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판매자페이지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관리자페이지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66301" y="2145529"/>
            <a:ext cx="2247700" cy="308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   HOME   |   LOGOUT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1609" y="3267748"/>
            <a:ext cx="6464676" cy="3473620"/>
          </a:xfrm>
          <a:prstGeom prst="rect">
            <a:avLst/>
          </a:prstGeom>
        </p:spPr>
      </p:pic>
      <p:sp>
        <p:nvSpPr>
          <p:cNvPr id="24" name="Panel"/>
          <p:cNvSpPr/>
          <p:nvPr>
            <p:custDataLst>
              <p:tags r:id="rId2"/>
            </p:custDataLst>
          </p:nvPr>
        </p:nvSpPr>
        <p:spPr>
          <a:xfrm>
            <a:off x="1367283" y="3201431"/>
            <a:ext cx="1528136" cy="299591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레시피상품등록</a:t>
            </a:r>
            <a:endParaRPr lang="en-US" altLang="ko-KR" sz="1200" dirty="0" smtClean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판매자 상품등록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상품정보 조회</a:t>
            </a:r>
            <a:r>
              <a: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 조회</a:t>
            </a:r>
            <a:r>
              <a: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____________________</a:t>
            </a:r>
          </a:p>
          <a:p>
            <a:pPr algn="ctr"/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공지사항관리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이벤트관리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____________________</a:t>
            </a:r>
          </a:p>
          <a:p>
            <a:pPr algn="ctr"/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SNS</a:t>
            </a: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상품공유관리</a:t>
            </a:r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60232" y="2133572"/>
            <a:ext cx="756438" cy="377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948264" y="1417638"/>
            <a:ext cx="0" cy="727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19254" y="781419"/>
            <a:ext cx="20826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관리자페이지 밖</a:t>
            </a:r>
            <a:r>
              <a:rPr lang="en-US" altLang="ko-KR" sz="1700" dirty="0" smtClean="0"/>
              <a:t>,</a:t>
            </a:r>
          </a:p>
          <a:p>
            <a:r>
              <a:rPr lang="ko-KR" altLang="en-US" sz="1700" dirty="0" smtClean="0"/>
              <a:t>메인 화면으로 이동</a:t>
            </a:r>
            <a:endParaRPr lang="en-US" altLang="ko-KR" sz="17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46781" y="2686413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9712" y="332656"/>
            <a:ext cx="20882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①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79712" y="332656"/>
            <a:ext cx="20882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②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8" name="그룹 7"/>
          <p:cNvGrpSpPr/>
          <p:nvPr>
            <p:custDataLst>
              <p:tags r:id="rId1"/>
            </p:custDataLst>
          </p:nvPr>
        </p:nvGrpSpPr>
        <p:grpSpPr>
          <a:xfrm>
            <a:off x="0" y="1692276"/>
            <a:ext cx="9144000" cy="5165724"/>
            <a:chOff x="-2" y="-2898"/>
            <a:chExt cx="12192004" cy="6860896"/>
          </a:xfrm>
        </p:grpSpPr>
        <p:sp>
          <p:nvSpPr>
            <p:cNvPr id="9" name="Window Body"/>
            <p:cNvSpPr/>
            <p:nvPr>
              <p:custDataLst>
                <p:tags r:id="rId3"/>
              </p:custDataLst>
            </p:nvPr>
          </p:nvSpPr>
          <p:spPr>
            <a:xfrm>
              <a:off x="-2" y="532086"/>
              <a:ext cx="12192000" cy="63259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itle Bar"/>
            <p:cNvSpPr/>
            <p:nvPr>
              <p:custDataLst>
                <p:tags r:id="rId4"/>
              </p:custDataLst>
            </p:nvPr>
          </p:nvSpPr>
          <p:spPr>
            <a:xfrm>
              <a:off x="0" y="-2898"/>
              <a:ext cx="12192002" cy="537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1954121" y="304663"/>
              <a:ext cx="149225" cy="11271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981118" y="68347"/>
              <a:ext cx="98425" cy="95249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ddress Box"/>
            <p:cNvSpPr/>
            <p:nvPr>
              <p:custDataLst>
                <p:tags r:id="rId7"/>
              </p:custDataLst>
            </p:nvPr>
          </p:nvSpPr>
          <p:spPr>
            <a:xfrm>
              <a:off x="902913" y="242147"/>
              <a:ext cx="10962549" cy="2377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79038" y="294343"/>
              <a:ext cx="93662" cy="133350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Navigation Buttons"/>
            <p:cNvGrpSpPr/>
            <p:nvPr/>
          </p:nvGrpSpPr>
          <p:grpSpPr>
            <a:xfrm>
              <a:off x="125912" y="274500"/>
              <a:ext cx="641350" cy="173038"/>
              <a:chOff x="664552" y="1437223"/>
              <a:chExt cx="350789" cy="109775"/>
            </a:xfrm>
          </p:grpSpPr>
          <p:sp>
            <p:nvSpPr>
              <p:cNvPr id="16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840"/>
                <a:ext cx="83356" cy="76540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840"/>
                <a:ext cx="83356" cy="76540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23"/>
                <a:ext cx="86829" cy="109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21119" y="2090577"/>
            <a:ext cx="1079983" cy="70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로고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" y="2788944"/>
            <a:ext cx="9143996" cy="458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        </a:t>
            </a:r>
            <a:r>
              <a:rPr lang="en-US" altLang="ko-KR" dirty="0" smtClean="0">
                <a:solidFill>
                  <a:schemeClr val="tx1"/>
                </a:solidFill>
              </a:rPr>
              <a:t>	   </a:t>
            </a:r>
            <a:r>
              <a:rPr lang="ko-KR" altLang="en-US" dirty="0" smtClean="0">
                <a:solidFill>
                  <a:schemeClr val="tx1"/>
                </a:solidFill>
              </a:rPr>
              <a:t>매장관리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accent1"/>
                </a:solidFill>
              </a:rPr>
              <a:t>판매관리</a:t>
            </a:r>
            <a:r>
              <a:rPr lang="en-US" altLang="ko-KR" dirty="0" smtClean="0">
                <a:solidFill>
                  <a:schemeClr val="tx1"/>
                </a:solidFill>
              </a:rPr>
              <a:t>	        </a:t>
            </a:r>
            <a:r>
              <a:rPr lang="ko-KR" altLang="en-US" dirty="0" smtClean="0">
                <a:solidFill>
                  <a:schemeClr val="tx1"/>
                </a:solidFill>
              </a:rPr>
              <a:t>정산관리</a:t>
            </a:r>
            <a:r>
              <a:rPr lang="en-US" altLang="ko-KR" dirty="0" smtClean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18914" y="2273487"/>
            <a:ext cx="2353986" cy="313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판매자페이지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관리자페이지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66301" y="2145528"/>
            <a:ext cx="2247700" cy="3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   HOME   |   LOGOUT</a:t>
            </a:r>
          </a:p>
        </p:txBody>
      </p:sp>
      <p:pic>
        <p:nvPicPr>
          <p:cNvPr id="23" name="내용 개체 틀 5"/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169" y="3378752"/>
            <a:ext cx="8309663" cy="3313534"/>
          </a:xfrm>
        </p:spPr>
      </p:pic>
      <p:sp>
        <p:nvSpPr>
          <p:cNvPr id="24" name="Panel"/>
          <p:cNvSpPr/>
          <p:nvPr>
            <p:custDataLst>
              <p:tags r:id="rId2"/>
            </p:custDataLst>
          </p:nvPr>
        </p:nvSpPr>
        <p:spPr>
          <a:xfrm>
            <a:off x="3807930" y="3225632"/>
            <a:ext cx="1528136" cy="216095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발주발송관리</a:t>
            </a:r>
            <a:endParaRPr lang="en-US" altLang="ko-KR" sz="12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배송현황관리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구매확정내역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취소관리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반품관리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15593" y="2700209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②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1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79712" y="332656"/>
            <a:ext cx="20882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③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8" name="그룹 7"/>
          <p:cNvGrpSpPr/>
          <p:nvPr>
            <p:custDataLst>
              <p:tags r:id="rId1"/>
            </p:custDataLst>
          </p:nvPr>
        </p:nvGrpSpPr>
        <p:grpSpPr>
          <a:xfrm>
            <a:off x="0" y="1692276"/>
            <a:ext cx="9144000" cy="5165724"/>
            <a:chOff x="-2" y="-2898"/>
            <a:chExt cx="12192004" cy="6860896"/>
          </a:xfrm>
        </p:grpSpPr>
        <p:sp>
          <p:nvSpPr>
            <p:cNvPr id="9" name="Window Body"/>
            <p:cNvSpPr/>
            <p:nvPr>
              <p:custDataLst>
                <p:tags r:id="rId3"/>
              </p:custDataLst>
            </p:nvPr>
          </p:nvSpPr>
          <p:spPr>
            <a:xfrm>
              <a:off x="-2" y="532086"/>
              <a:ext cx="12192000" cy="63259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itle Bar"/>
            <p:cNvSpPr/>
            <p:nvPr>
              <p:custDataLst>
                <p:tags r:id="rId4"/>
              </p:custDataLst>
            </p:nvPr>
          </p:nvSpPr>
          <p:spPr>
            <a:xfrm>
              <a:off x="0" y="-2898"/>
              <a:ext cx="12192002" cy="537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1954121" y="304663"/>
              <a:ext cx="149225" cy="11271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1981118" y="68347"/>
              <a:ext cx="98425" cy="95249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ddress Box"/>
            <p:cNvSpPr/>
            <p:nvPr>
              <p:custDataLst>
                <p:tags r:id="rId7"/>
              </p:custDataLst>
            </p:nvPr>
          </p:nvSpPr>
          <p:spPr>
            <a:xfrm>
              <a:off x="902913" y="242147"/>
              <a:ext cx="10962549" cy="2377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79038" y="294343"/>
              <a:ext cx="93662" cy="133350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" name="Navigation Buttons"/>
            <p:cNvGrpSpPr/>
            <p:nvPr/>
          </p:nvGrpSpPr>
          <p:grpSpPr>
            <a:xfrm>
              <a:off x="125912" y="274500"/>
              <a:ext cx="641350" cy="173038"/>
              <a:chOff x="664552" y="1437223"/>
              <a:chExt cx="350789" cy="109775"/>
            </a:xfrm>
          </p:grpSpPr>
          <p:sp>
            <p:nvSpPr>
              <p:cNvPr id="16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840"/>
                <a:ext cx="83356" cy="76540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840"/>
                <a:ext cx="83356" cy="76540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23"/>
                <a:ext cx="86829" cy="109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21119" y="2090577"/>
            <a:ext cx="1079983" cy="70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로고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" y="2788944"/>
            <a:ext cx="9143996" cy="458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        </a:t>
            </a:r>
            <a:r>
              <a:rPr lang="en-US" altLang="ko-KR" dirty="0" smtClean="0">
                <a:solidFill>
                  <a:schemeClr val="tx1"/>
                </a:solidFill>
              </a:rPr>
              <a:t>	   </a:t>
            </a:r>
            <a:r>
              <a:rPr lang="ko-KR" altLang="en-US" dirty="0" smtClean="0">
                <a:solidFill>
                  <a:schemeClr val="tx1"/>
                </a:solidFill>
              </a:rPr>
              <a:t>매장관리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판매관리</a:t>
            </a:r>
            <a:r>
              <a:rPr lang="en-US" altLang="ko-KR" dirty="0" smtClean="0">
                <a:solidFill>
                  <a:schemeClr val="tx1"/>
                </a:solidFill>
              </a:rPr>
              <a:t>	        </a:t>
            </a:r>
            <a:r>
              <a:rPr lang="ko-KR" altLang="en-US" dirty="0">
                <a:solidFill>
                  <a:schemeClr val="accent1"/>
                </a:solidFill>
              </a:rPr>
              <a:t>정산관리</a:t>
            </a:r>
            <a:r>
              <a:rPr lang="en-US" altLang="ko-KR" dirty="0" smtClean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18914" y="2273487"/>
            <a:ext cx="2353986" cy="313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판매자페이지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관리자페이지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66301" y="2145528"/>
            <a:ext cx="2247700" cy="313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   HOME   |   LOGOUT</a:t>
            </a:r>
          </a:p>
        </p:txBody>
      </p:sp>
      <p:pic>
        <p:nvPicPr>
          <p:cNvPr id="23" name="Picture 2" descr="C:\Users\Jung\Pictures\20160524_20144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849" y="3279586"/>
            <a:ext cx="8848303" cy="346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anel"/>
          <p:cNvSpPr/>
          <p:nvPr>
            <p:custDataLst>
              <p:tags r:id="rId2"/>
            </p:custDataLst>
          </p:nvPr>
        </p:nvSpPr>
        <p:spPr>
          <a:xfrm>
            <a:off x="6411699" y="3212976"/>
            <a:ext cx="1528136" cy="99309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판매자정산</a:t>
            </a:r>
            <a:endParaRPr lang="en-US" altLang="ko-KR" sz="12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소비자정산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80801" y="2700209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③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9038" y="2705725"/>
            <a:ext cx="38459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작업 방식 및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다이어그램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1560" y="1340768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1. </a:t>
            </a:r>
            <a:r>
              <a:rPr lang="ko-KR" altLang="en-US" sz="2000" dirty="0" err="1" smtClean="0">
                <a:latin typeface="휴먼모음T" pitchFamily="18" charset="-127"/>
                <a:ea typeface="휴먼모음T" pitchFamily="18" charset="-127"/>
              </a:rPr>
              <a:t>마일스톤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정의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11418830"/>
              </p:ext>
            </p:extLst>
          </p:nvPr>
        </p:nvGraphicFramePr>
        <p:xfrm>
          <a:off x="561947" y="1785926"/>
          <a:ext cx="8415975" cy="400052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057862"/>
                <a:gridCol w="1071570"/>
                <a:gridCol w="1085278"/>
                <a:gridCol w="1071570"/>
                <a:gridCol w="1071570"/>
                <a:gridCol w="1057862"/>
                <a:gridCol w="1000132"/>
                <a:gridCol w="1000131"/>
              </a:tblGrid>
              <a:tr h="25410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알파상태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배열하기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 err="1">
                          <a:effectLst/>
                        </a:rPr>
                        <a:t>마일스톤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</a:t>
                      </a:r>
                      <a:r>
                        <a:rPr lang="ko-KR" sz="900" kern="100" spc="-100" dirty="0">
                          <a:effectLst/>
                        </a:rPr>
                        <a:t>정하기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Customer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Solution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Endeavour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spc="-100" dirty="0">
                          <a:effectLst/>
                        </a:rPr>
                        <a:t>이해관계자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기회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요구사항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spc="-100" dirty="0">
                          <a:effectLst/>
                        </a:rPr>
                        <a:t>소프트웨어</a:t>
                      </a:r>
                      <a:r>
                        <a:rPr lang="ko-KR" sz="900" b="1" kern="100" dirty="0">
                          <a:effectLst/>
                        </a:rPr>
                        <a:t>시스템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팀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작업방식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작업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176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발주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86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요구사항 정의 및 </a:t>
                      </a:r>
                      <a:endParaRPr lang="en-US" altLang="ko-KR" sz="10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86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구현 및 단위테스트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772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목표 달성 점검 및 종료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1714480" y="2428868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식별</a:t>
            </a:r>
            <a:endParaRPr lang="ko-KR" altLang="en-US" sz="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14480" y="271462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대표선출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14480" y="450057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기준합의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14480" y="300037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 참여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14480" y="515719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합의</a:t>
            </a:r>
            <a:endParaRPr lang="ko-KR" altLang="en-US" sz="8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86050" y="2428868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기회 식별</a:t>
            </a:r>
            <a:endParaRPr lang="ko-KR" altLang="en-US" sz="8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86050" y="271462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필요성 확인</a:t>
            </a:r>
            <a:endParaRPr lang="ko-KR" altLang="en-US" sz="8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86050" y="300037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솔루션가치확인</a:t>
            </a:r>
            <a:endParaRPr lang="ko-KR" altLang="en-US" sz="8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86050" y="3645024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타당성 검증</a:t>
            </a:r>
            <a:endParaRPr lang="ko-KR" altLang="en-US" sz="8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786050" y="450912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개발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57620" y="2428868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개념정의</a:t>
            </a:r>
            <a:endParaRPr lang="ko-KR" altLang="en-US" sz="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57620" y="2714620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범위정의</a:t>
            </a:r>
            <a:endParaRPr lang="ko-KR" altLang="en-US" sz="8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57620" y="3645024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요건정의</a:t>
            </a:r>
            <a:endParaRPr lang="ko-KR" altLang="en-US" sz="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857620" y="3930776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합의</a:t>
            </a:r>
            <a:endParaRPr lang="ko-KR" altLang="en-US" sz="8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857620" y="5157192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니즈충족</a:t>
            </a:r>
            <a:endParaRPr lang="ko-KR" altLang="en-US" sz="8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29190" y="2428868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아키텍처 선정</a:t>
            </a:r>
            <a:endParaRPr lang="ko-KR" altLang="en-US" sz="8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929190" y="4500570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아키텍처 검증</a:t>
            </a:r>
            <a:endParaRPr lang="ko-KR" altLang="en-US" sz="8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57620" y="4509120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구현</a:t>
            </a:r>
            <a:endParaRPr lang="ko-KR" altLang="en-US" sz="8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29190" y="5157192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사용가능</a:t>
            </a:r>
            <a:endParaRPr lang="ko-KR" altLang="en-US" sz="8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929190" y="5442944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배포준비</a:t>
            </a:r>
            <a:endParaRPr lang="ko-KR" altLang="en-US" sz="8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00760" y="2428868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팀요건</a:t>
            </a:r>
            <a:r>
              <a:rPr lang="ko-KR" altLang="en-US" sz="800" b="1" dirty="0" smtClean="0"/>
              <a:t> 정의</a:t>
            </a:r>
            <a:endParaRPr lang="ko-KR" altLang="en-US" sz="8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000760" y="271462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구성</a:t>
            </a:r>
            <a:endParaRPr lang="ko-KR" altLang="en-US" sz="8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00760" y="450057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빌딩</a:t>
            </a:r>
            <a:endParaRPr lang="ko-KR" altLang="en-US" sz="8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00760" y="51571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팀해산</a:t>
            </a:r>
            <a:endParaRPr lang="ko-KR" altLang="en-US" sz="8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000893" y="2428868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원칙수립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000893" y="364502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작업방식확정</a:t>
            </a:r>
            <a:endParaRPr lang="ko-KR" altLang="en-US" sz="8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000893" y="400506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시범적용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000893" y="450057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전체적용</a:t>
            </a:r>
            <a:endParaRPr lang="ko-KR" altLang="en-US" sz="8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020273" y="51571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작업방식화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 내제화</a:t>
            </a:r>
            <a:endParaRPr lang="ko-KR" altLang="en-US" sz="8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001025" y="2428868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과업확정</a:t>
            </a:r>
            <a:endParaRPr lang="ko-KR" altLang="en-US" sz="80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001025" y="271462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사전준비</a:t>
            </a:r>
            <a:endParaRPr lang="ko-KR" altLang="en-US" sz="8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001025" y="364331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작업시작</a:t>
            </a:r>
            <a:endParaRPr lang="ko-KR" altLang="en-US" sz="8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01025" y="450057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작업진행</a:t>
            </a:r>
            <a:endParaRPr lang="ko-KR" altLang="en-US" sz="8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01025" y="51571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목표달성</a:t>
            </a:r>
            <a:endParaRPr lang="ko-KR" altLang="en-US" sz="8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001025" y="544522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작업종료</a:t>
            </a:r>
            <a:endParaRPr lang="ko-KR" altLang="en-US" sz="800" b="1" dirty="0"/>
          </a:p>
        </p:txBody>
      </p:sp>
      <p:sp>
        <p:nvSpPr>
          <p:cNvPr id="48" name="오른쪽으로 구부러진 화살표 47"/>
          <p:cNvSpPr/>
          <p:nvPr/>
        </p:nvSpPr>
        <p:spPr>
          <a:xfrm>
            <a:off x="395537" y="4437114"/>
            <a:ext cx="298075" cy="4953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왼쪽으로 구부러진 화살표 48"/>
          <p:cNvSpPr/>
          <p:nvPr/>
        </p:nvSpPr>
        <p:spPr>
          <a:xfrm flipV="1">
            <a:off x="1475657" y="4437112"/>
            <a:ext cx="203675" cy="5355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000760" y="479715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작업수행</a:t>
            </a:r>
            <a:endParaRPr lang="ko-KR" altLang="en-US"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9992" y="1404065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목차 </a:t>
            </a:r>
            <a:endParaRPr lang="en-US" altLang="ko-KR" sz="3200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2492896"/>
            <a:ext cx="32640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기획의도 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작업 방식 및 다이어그램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프로젝트 일정 </a:t>
            </a: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및 향후 계획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시</a:t>
            </a: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연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C:\Users\KOSTA\Desktop\Fork-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132856"/>
            <a:ext cx="4087516" cy="3384376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8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59832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--</a:t>
            </a:r>
            <a:r>
              <a:rPr lang="ko-KR" altLang="en-US" dirty="0" smtClean="0"/>
              <a:t> 일반회원 로그인</a:t>
            </a:r>
            <a:endParaRPr lang="en-US" altLang="ko-KR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636912"/>
            <a:ext cx="7056784" cy="318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340768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2.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시퀀스 다이어그램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31640" y="206084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dirty="0" smtClean="0"/>
              <a:t> 일반회원 로그인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1340768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2.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시퀀스 다이어그램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916832"/>
            <a:ext cx="6912768" cy="453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059832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--</a:t>
            </a:r>
            <a:r>
              <a:rPr lang="ko-KR" altLang="en-US" dirty="0" smtClean="0"/>
              <a:t> 관리자 로그인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1560" y="1340768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2. use-case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다이어그램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5856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--</a:t>
            </a:r>
            <a:r>
              <a:rPr lang="ko-KR" altLang="en-US" dirty="0" smtClean="0"/>
              <a:t> 일반회원 로그인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1560" y="1340768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2. use-case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다이어그램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--</a:t>
            </a:r>
            <a:r>
              <a:rPr lang="ko-KR" altLang="en-US" dirty="0" smtClean="0"/>
              <a:t> 관리자 로그인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136" y="3140968"/>
            <a:ext cx="3347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4. DB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276872"/>
          <a:ext cx="3996000" cy="384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MEMBER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GENDER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ADDRESS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PHONE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BIRTH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ZIP_CODE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644008" y="2276872"/>
          <a:ext cx="39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ROLE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ROLE_NAME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680456" y="4107536"/>
          <a:ext cx="3996000" cy="198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장바구니</a:t>
                      </a:r>
                      <a:r>
                        <a:rPr lang="en-US" altLang="ko-KR" dirty="0" smtClean="0"/>
                        <a:t>(FAVORITE)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F_TOTAL_PRICE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F_TOTALCOUNT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1560" y="1527175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 </a:t>
            </a:r>
            <a:r>
              <a:rPr lang="en-US" altLang="ko-KR" sz="2400" dirty="0" smtClean="0"/>
              <a:t>(Done)</a:t>
            </a:r>
          </a:p>
          <a:p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1560" y="1527175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 </a:t>
            </a:r>
            <a:r>
              <a:rPr lang="en-US" altLang="ko-KR" sz="2400" dirty="0" smtClean="0"/>
              <a:t>(Done)</a:t>
            </a:r>
          </a:p>
          <a:p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95536" y="2348880"/>
          <a:ext cx="39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FARM_PRODUCTS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S_CONTENTFILE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S_THUMBFILE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S_CATEGORY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644008" y="2325400"/>
          <a:ext cx="3996000" cy="355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Recipe_Theme_PRODUCTS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P_CONTENTFILE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P_THUMBFILE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P_CATEGORY1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P_CATEGORY2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1560" y="1527175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 </a:t>
            </a:r>
            <a:r>
              <a:rPr lang="en-US" altLang="ko-KR" sz="2400" dirty="0" smtClean="0"/>
              <a:t>(Done)</a:t>
            </a:r>
          </a:p>
          <a:p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680456" y="2122272"/>
          <a:ext cx="3996000" cy="198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BOARD_COMMENT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122272"/>
          <a:ext cx="3996000" cy="198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6000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EVENT_BOARD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E_WRITER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662254" y="4282512"/>
          <a:ext cx="4086210" cy="198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/>
                <a:gridCol w="1620000"/>
                <a:gridCol w="576000"/>
              </a:tblGrid>
              <a:tr h="36010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EVENT_COMMENT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95536" y="4282512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NOTICE_BOARD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N_WRITER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VARCHAR2(4000)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527175"/>
            <a:ext cx="293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dirty="0" smtClean="0"/>
              <a:t> (To do)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08048" y="2276872"/>
          <a:ext cx="334792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076"/>
                <a:gridCol w="1357268"/>
                <a:gridCol w="482584"/>
              </a:tblGrid>
              <a:tr h="2901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요리톡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C_LIKE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716016" y="2276872"/>
          <a:ext cx="334792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076"/>
                <a:gridCol w="1357268"/>
                <a:gridCol w="482584"/>
              </a:tblGrid>
              <a:tr h="2901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수다톡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T_LIKE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716016" y="4941168"/>
          <a:ext cx="334792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076"/>
                <a:gridCol w="1357268"/>
                <a:gridCol w="482584"/>
              </a:tblGrid>
              <a:tr h="28618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판매자재고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S_SERIAL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008048" y="4941168"/>
          <a:ext cx="334792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076"/>
                <a:gridCol w="1357268"/>
                <a:gridCol w="482584"/>
              </a:tblGrid>
              <a:tr h="2861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관리자재고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535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527175"/>
            <a:ext cx="293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dirty="0" smtClean="0"/>
              <a:t> (To do)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7544" y="1999424"/>
          <a:ext cx="3996000" cy="29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60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구매</a:t>
                      </a:r>
                      <a:r>
                        <a:rPr lang="en-US" altLang="ko-KR" dirty="0" smtClean="0"/>
                        <a:t>(BUY)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B_TOTALPRICE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B_PAYMENTMETHOD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B_CONFIRM(0~2)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SHIPPING_CHARGE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B_ORDERNUM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716016" y="1988840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자주하는질문</a:t>
                      </a:r>
                      <a:r>
                        <a:rPr lang="en-US" altLang="ko-KR" dirty="0" smtClean="0"/>
                        <a:t>&amp;1:1</a:t>
                      </a:r>
                      <a:r>
                        <a:rPr lang="ko-KR" altLang="en-US" dirty="0" smtClean="0"/>
                        <a:t>문의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752464" y="5126232"/>
          <a:ext cx="3996000" cy="10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정산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소비자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CALC_COMMISION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B_ORDERNUM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39552" y="5126232"/>
          <a:ext cx="3996000" cy="13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정산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판매자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CALS_REGDATE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CALS_COMMISION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136" y="3140968"/>
            <a:ext cx="3281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1560" y="1527175"/>
            <a:ext cx="293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dirty="0" smtClean="0"/>
              <a:t> (To do)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091240"/>
          <a:ext cx="3996000" cy="23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60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관리자발주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A_SENDDATE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A_ORDERNUM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A_FROM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644008" y="2080656"/>
          <a:ext cx="3996000" cy="13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관리자발송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B_SHIPPINGSTATUS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B_INVOICE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03992" y="4827544"/>
          <a:ext cx="3996000" cy="13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SNS</a:t>
                      </a:r>
                      <a:r>
                        <a:rPr lang="ko-KR" altLang="en-US" dirty="0" smtClean="0"/>
                        <a:t>상품공유관리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미정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716016" y="4821968"/>
          <a:ext cx="3996000" cy="13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반품교환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DATE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5995" y="2367171"/>
            <a:ext cx="46538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5. 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프로젝트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일정 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b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	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및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향후 계획</a:t>
            </a:r>
            <a:endParaRPr lang="en-US" altLang="ko-KR" sz="44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1560" y="1527175"/>
            <a:ext cx="4289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5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. 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프로젝트 일정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및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향후 계획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 smtClean="0"/>
          </a:p>
          <a:p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43" name="Picture 3" descr="C:\Users\KOSTA\Desktop\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8154988" cy="3448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1560" y="1527175"/>
            <a:ext cx="4289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5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. 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프로젝트 일정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및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향후 계획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endParaRPr lang="en-US" altLang="ko-KR" sz="2400" dirty="0" smtClean="0"/>
          </a:p>
          <a:p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9512" y="1988840"/>
            <a:ext cx="8676456" cy="3384376"/>
            <a:chOff x="360040" y="2060848"/>
            <a:chExt cx="8676456" cy="3384376"/>
          </a:xfrm>
        </p:grpSpPr>
        <p:pic>
          <p:nvPicPr>
            <p:cNvPr id="9" name="Picture 3" descr="C:\Users\KOSTA\Desktop\17.PNG"/>
            <p:cNvPicPr>
              <a:picLocks noChangeAspect="1" noChangeArrowheads="1"/>
            </p:cNvPicPr>
            <p:nvPr/>
          </p:nvPicPr>
          <p:blipFill>
            <a:blip r:embed="rId3" cstate="print"/>
            <a:srcRect l="847" b="18554"/>
            <a:stretch>
              <a:fillRect/>
            </a:stretch>
          </p:blipFill>
          <p:spPr bwMode="auto">
            <a:xfrm>
              <a:off x="467544" y="2060848"/>
              <a:ext cx="8424936" cy="2808312"/>
            </a:xfrm>
            <a:prstGeom prst="rect">
              <a:avLst/>
            </a:prstGeom>
            <a:noFill/>
          </p:spPr>
        </p:pic>
        <p:pic>
          <p:nvPicPr>
            <p:cNvPr id="10244" name="Picture 4" descr="C:\Users\KOSTA\Desktop\18.PNG"/>
            <p:cNvPicPr>
              <a:picLocks noChangeAspect="1" noChangeArrowheads="1"/>
            </p:cNvPicPr>
            <p:nvPr/>
          </p:nvPicPr>
          <p:blipFill>
            <a:blip r:embed="rId4" cstate="print"/>
            <a:srcRect t="2439" r="3306"/>
            <a:stretch>
              <a:fillRect/>
            </a:stretch>
          </p:blipFill>
          <p:spPr bwMode="auto">
            <a:xfrm>
              <a:off x="360040" y="2564904"/>
              <a:ext cx="8676456" cy="288032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7252" y="2875002"/>
            <a:ext cx="19094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6.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시연</a:t>
            </a:r>
            <a:endParaRPr lang="en-US" altLang="ko-KR" sz="44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45058" name="Picture 2" descr="C:\Users\KOSTA\Desktop\1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DE5E7"/>
              </a:clrFrom>
              <a:clrTo>
                <a:srgbClr val="DDE5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356992"/>
            <a:ext cx="9144000" cy="350100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0" y="3356992"/>
            <a:ext cx="9144000" cy="35010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7397" y="2564904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Thank you *_*</a:t>
            </a:r>
            <a:endParaRPr lang="en-US" altLang="ko-KR" sz="44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4098" name="Picture 2" descr="C:\Users\KOSTA\Desktop\캡처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7241" y="2420888"/>
            <a:ext cx="5907087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5125" name="Picture 5" descr="C:\Users\KOSTA\Desktop\냉장고를_부탁해_연복풍_덮밥.jpg"/>
          <p:cNvPicPr>
            <a:picLocks noChangeAspect="1" noChangeArrowheads="1"/>
          </p:cNvPicPr>
          <p:nvPr/>
        </p:nvPicPr>
        <p:blipFill>
          <a:blip r:embed="rId2" cstate="print"/>
          <a:srcRect r="2076"/>
          <a:stretch>
            <a:fillRect/>
          </a:stretch>
        </p:blipFill>
        <p:spPr bwMode="auto">
          <a:xfrm>
            <a:off x="0" y="2348880"/>
            <a:ext cx="637220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5576" y="2348880"/>
            <a:ext cx="8388424" cy="3456384"/>
            <a:chOff x="755576" y="2348880"/>
            <a:chExt cx="8388424" cy="3456384"/>
          </a:xfrm>
        </p:grpSpPr>
        <p:pic>
          <p:nvPicPr>
            <p:cNvPr id="5124" name="Picture 4" descr="C:\Users\KOSTA\Desktop\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15816" y="2348880"/>
              <a:ext cx="6228184" cy="34563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755576" y="371703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‘</a:t>
              </a:r>
              <a:r>
                <a:rPr lang="ko-KR" altLang="en-US" sz="3200" dirty="0" err="1" smtClean="0">
                  <a:latin typeface="Adobe 고딕 Std B" pitchFamily="34" charset="-127"/>
                  <a:ea typeface="Adobe 고딕 Std B" pitchFamily="34" charset="-127"/>
                </a:rPr>
                <a:t>쿡방</a:t>
              </a:r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’</a:t>
              </a:r>
              <a:endParaRPr lang="ko-KR" altLang="en-US" sz="32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9219" name="Picture 3" descr="C:\Users\KOSTA\Desktop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196904"/>
            <a:ext cx="9144000" cy="46610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6149" name="Picture 5" descr="C:\Users\KOSTA\Desktop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48472" cy="4211167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1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7504" y="1916832"/>
            <a:ext cx="8856984" cy="4896544"/>
            <a:chOff x="0" y="1124744"/>
            <a:chExt cx="9144000" cy="4896544"/>
          </a:xfrm>
        </p:grpSpPr>
        <p:pic>
          <p:nvPicPr>
            <p:cNvPr id="7170" name="Picture 2" descr="C:\Users\KOSTA\Desktop\6.PNG"/>
            <p:cNvPicPr>
              <a:picLocks noChangeAspect="1" noChangeArrowheads="1"/>
            </p:cNvPicPr>
            <p:nvPr/>
          </p:nvPicPr>
          <p:blipFill>
            <a:blip r:embed="rId2" cstate="print"/>
            <a:srcRect l="8230"/>
            <a:stretch>
              <a:fillRect/>
            </a:stretch>
          </p:blipFill>
          <p:spPr bwMode="auto">
            <a:xfrm>
              <a:off x="0" y="1124744"/>
              <a:ext cx="9144000" cy="4896544"/>
            </a:xfrm>
            <a:prstGeom prst="rect">
              <a:avLst/>
            </a:prstGeom>
            <a:noFill/>
          </p:spPr>
        </p:pic>
        <p:sp>
          <p:nvSpPr>
            <p:cNvPr id="5" name="타원 4"/>
            <p:cNvSpPr/>
            <p:nvPr/>
          </p:nvSpPr>
          <p:spPr>
            <a:xfrm>
              <a:off x="0" y="36450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51718" y="2015262"/>
              <a:ext cx="1152130" cy="333618"/>
              <a:chOff x="2627784" y="1943254"/>
              <a:chExt cx="1069836" cy="33361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627784" y="1988840"/>
                <a:ext cx="79208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761515" y="1943254"/>
                <a:ext cx="9361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Adobe 고딕 Std B" pitchFamily="34" charset="-127"/>
                    <a:ea typeface="Adobe 고딕 Std B" pitchFamily="34" charset="-127"/>
                  </a:rPr>
                  <a:t>더 </a:t>
                </a:r>
                <a:r>
                  <a:rPr lang="ko-KR" altLang="en-US" sz="1100" dirty="0" err="1" smtClean="0">
                    <a:latin typeface="Adobe 고딕 Std B" pitchFamily="34" charset="-127"/>
                    <a:ea typeface="Adobe 고딕 Std B" pitchFamily="34" charset="-127"/>
                  </a:rPr>
                  <a:t>셰프가</a:t>
                </a:r>
                <a:endParaRPr lang="ko-KR" altLang="en-US" sz="1100" dirty="0">
                  <a:latin typeface="Adobe 고딕 Std B" pitchFamily="34" charset="-127"/>
                  <a:ea typeface="Adobe 고딕 Std B" pitchFamily="34" charset="-127"/>
                </a:endParaRPr>
              </a:p>
            </p:txBody>
          </p:sp>
        </p:grpSp>
      </p:grpSp>
      <p:sp>
        <p:nvSpPr>
          <p:cNvPr id="12" name="타원 11"/>
          <p:cNvSpPr/>
          <p:nvPr/>
        </p:nvSpPr>
        <p:spPr>
          <a:xfrm>
            <a:off x="179512" y="4293096"/>
            <a:ext cx="2664296" cy="1656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2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979712" y="1916832"/>
            <a:ext cx="4608512" cy="4077072"/>
            <a:chOff x="2072532" y="-6572"/>
            <a:chExt cx="5091756" cy="4659708"/>
          </a:xfrm>
        </p:grpSpPr>
        <p:pic>
          <p:nvPicPr>
            <p:cNvPr id="3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-58000"/>
            </a:blip>
            <a:srcRect/>
            <a:stretch>
              <a:fillRect/>
            </a:stretch>
          </p:blipFill>
          <p:spPr bwMode="auto">
            <a:xfrm>
              <a:off x="2072532" y="-6572"/>
              <a:ext cx="5091756" cy="4659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3526046" y="1772816"/>
              <a:ext cx="2683538" cy="738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Viner Hand ITC" pitchFamily="66" charset="0"/>
                </a:rPr>
                <a:t>The chef</a:t>
              </a:r>
              <a:endParaRPr lang="ko-KR" altLang="en-US" sz="3600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3528" y="3717032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나도 해볼 수 있겠다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”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67544" y="4869160"/>
            <a:ext cx="2204450" cy="1008112"/>
            <a:chOff x="611560" y="4797152"/>
            <a:chExt cx="2204450" cy="1008112"/>
          </a:xfrm>
        </p:grpSpPr>
        <p:sp>
          <p:nvSpPr>
            <p:cNvPr id="35" name="TextBox 34"/>
            <p:cNvSpPr txBox="1"/>
            <p:nvPr/>
          </p:nvSpPr>
          <p:spPr>
            <a:xfrm>
              <a:off x="689051" y="4912712"/>
              <a:ext cx="20457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맞벌이 부부</a:t>
              </a:r>
              <a:r>
                <a:rPr lang="en-US" altLang="ko-KR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,</a:t>
              </a:r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1</a:t>
              </a:r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인 가구</a:t>
              </a:r>
              <a:endParaRPr lang="en-US" altLang="ko-KR" sz="1600" dirty="0" smtClean="0">
                <a:solidFill>
                  <a:srgbClr val="EC6E20"/>
                </a:solidFill>
                <a:latin typeface="휴먼모음T" pitchFamily="18" charset="-127"/>
                <a:ea typeface="휴먼모음T" pitchFamily="18" charset="-127"/>
              </a:endParaRPr>
            </a:p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</a:b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1560" y="5229200"/>
              <a:ext cx="2204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간편한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요리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과정으로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손쉽게 요리를 도와드립니다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267744" y="4797152"/>
              <a:ext cx="3600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71" name="Picture 3" descr="C:\Users\KOSTA\Desktop\1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132856"/>
            <a:ext cx="6444208" cy="4725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2400" y="1844824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1560" y="1527175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8202" name="Picture 10" descr="C:\Users\KOSTA\Desktop\10.PNG"/>
          <p:cNvPicPr>
            <a:picLocks noChangeAspect="1" noChangeArrowheads="1"/>
          </p:cNvPicPr>
          <p:nvPr/>
        </p:nvPicPr>
        <p:blipFill>
          <a:blip r:embed="rId3" cstate="print"/>
          <a:srcRect r="38266"/>
          <a:stretch>
            <a:fillRect/>
          </a:stretch>
        </p:blipFill>
        <p:spPr bwMode="auto">
          <a:xfrm>
            <a:off x="0" y="2852936"/>
            <a:ext cx="5724128" cy="4005064"/>
          </a:xfrm>
          <a:prstGeom prst="rect">
            <a:avLst/>
          </a:prstGeom>
          <a:noFill/>
        </p:spPr>
      </p:pic>
      <p:grpSp>
        <p:nvGrpSpPr>
          <p:cNvPr id="29" name="그룹 28"/>
          <p:cNvGrpSpPr/>
          <p:nvPr/>
        </p:nvGrpSpPr>
        <p:grpSpPr>
          <a:xfrm>
            <a:off x="5234216" y="2803574"/>
            <a:ext cx="2506136" cy="409402"/>
            <a:chOff x="4350542" y="2699628"/>
            <a:chExt cx="2506136" cy="409402"/>
          </a:xfrm>
        </p:grpSpPr>
        <p:sp>
          <p:nvSpPr>
            <p:cNvPr id="25" name="TextBox 24"/>
            <p:cNvSpPr txBox="1"/>
            <p:nvPr/>
          </p:nvSpPr>
          <p:spPr>
            <a:xfrm>
              <a:off x="5498614" y="2699628"/>
              <a:ext cx="1358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의 신선식품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0542" y="2708920"/>
              <a:ext cx="1188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휴먼모음T" pitchFamily="18" charset="-127"/>
                  <a:ea typeface="휴먼모음T" pitchFamily="18" charset="-127"/>
                </a:rPr>
                <a:t>The chef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508104" y="3356992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농가에서 직접 수확한 농산품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8104" y="3789040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‘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함께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전달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소통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’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203" name="Picture 11" descr="C:\Users\KOSTA\Desktop\11.PNG"/>
          <p:cNvPicPr>
            <a:picLocks noChangeAspect="1" noChangeArrowheads="1"/>
          </p:cNvPicPr>
          <p:nvPr/>
        </p:nvPicPr>
        <p:blipFill>
          <a:blip r:embed="rId4" cstate="print"/>
          <a:srcRect l="6707"/>
          <a:stretch>
            <a:fillRect/>
          </a:stretch>
        </p:blipFill>
        <p:spPr bwMode="auto">
          <a:xfrm>
            <a:off x="827584" y="2924944"/>
            <a:ext cx="3744416" cy="343233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508104" y="465313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농가와 직접 유통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08104" y="4221088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농가에서 소비자의 식탁까지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973</Words>
  <Application>Microsoft Office PowerPoint</Application>
  <PresentationFormat>화면 슬라이드 쇼(4:3)</PresentationFormat>
  <Paragraphs>609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KOSTA</dc:creator>
  <cp:lastModifiedBy>KOSTA</cp:lastModifiedBy>
  <cp:revision>57</cp:revision>
  <dcterms:created xsi:type="dcterms:W3CDTF">2016-06-01T10:13:19Z</dcterms:created>
  <dcterms:modified xsi:type="dcterms:W3CDTF">2016-06-02T08:45:24Z</dcterms:modified>
</cp:coreProperties>
</file>